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3" r:id="rId3"/>
    <p:sldId id="258" r:id="rId4"/>
    <p:sldId id="260" r:id="rId5"/>
    <p:sldId id="264" r:id="rId6"/>
    <p:sldId id="266" r:id="rId7"/>
    <p:sldId id="267" r:id="rId8"/>
    <p:sldId id="269" r:id="rId9"/>
    <p:sldId id="26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2D5606-4DF7-4FB1-BE07-E3415FE25D0C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1F2B8-1C66-44C5-B711-4F71A8E6C2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150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1F2B8-1C66-44C5-B711-4F71A8E6C2A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144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1F2B8-1C66-44C5-B711-4F71A8E6C2A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554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1F2B8-1C66-44C5-B711-4F71A8E6C2A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448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734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545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030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214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6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212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694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28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42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25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206B3-5126-45CD-860A-28C44BA675CE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772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206B3-5126-45CD-860A-28C44BA675CE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B1C23-5F6A-4F5C-86DD-589A2ED04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700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810997"/>
            <a:ext cx="9230541" cy="2280605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Безштанговая</a:t>
            </a:r>
            <a:r>
              <a:rPr lang="ru-RU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насосная установка для добычи нефти из малодебитных скважин на основе бесконтактного преобразователя движения.</a:t>
            </a:r>
            <a:endParaRPr lang="ru-RU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6392091"/>
            <a:ext cx="9144000" cy="33745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ООО «Экспериментальный Завод Павловский»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Изображение 1"/>
          <p:cNvPicPr/>
          <p:nvPr/>
        </p:nvPicPr>
        <p:blipFill>
          <a:blip r:embed="rId4"/>
          <a:stretch>
            <a:fillRect/>
          </a:stretch>
        </p:blipFill>
        <p:spPr>
          <a:xfrm>
            <a:off x="440327" y="274547"/>
            <a:ext cx="1409700" cy="111569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10" name="Рисунок 9" descr="C:\Users\gorsh\AppData\Local\Microsoft\Windows\INetCache\Content.Word\Магнитные системы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794" y="274547"/>
            <a:ext cx="971550" cy="9715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919820" y="4384449"/>
            <a:ext cx="6438900" cy="0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519895" y="4588557"/>
            <a:ext cx="5238750" cy="9525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919820" y="1893237"/>
            <a:ext cx="6438900" cy="0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3519895" y="1673021"/>
            <a:ext cx="5238750" cy="9525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196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08"/>
            <a:ext cx="12192000" cy="6866708"/>
          </a:xfrm>
          <a:prstGeom prst="rect">
            <a:avLst/>
          </a:prstGeom>
        </p:spPr>
      </p:pic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7045936"/>
              </p:ext>
            </p:extLst>
          </p:nvPr>
        </p:nvGraphicFramePr>
        <p:xfrm>
          <a:off x="838200" y="1613576"/>
          <a:ext cx="10515600" cy="4729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5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70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 технологии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Технологические ограничения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УШГН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ru-RU" sz="1600" dirty="0" smtClean="0"/>
                        <a:t>- глубина добычи</a:t>
                      </a:r>
                      <a:r>
                        <a:rPr lang="ru-RU" sz="1600" baseline="0" dirty="0" smtClean="0"/>
                        <a:t> - не более 2000 м</a:t>
                      </a:r>
                      <a:r>
                        <a:rPr lang="en-US" sz="1600" baseline="0" dirty="0" smtClean="0"/>
                        <a:t>;</a:t>
                      </a:r>
                      <a:endParaRPr lang="ru-RU" sz="1600" baseline="0" dirty="0" smtClean="0"/>
                    </a:p>
                    <a:p>
                      <a:pPr marL="0" indent="0"/>
                      <a:r>
                        <a:rPr lang="ru-RU" sz="1600" dirty="0" smtClean="0"/>
                        <a:t>- невозможность работы в искривлённых скважинах.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УЭЦН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Char char="-"/>
                        <a:tabLst/>
                      </a:pPr>
                      <a:r>
                        <a:rPr lang="ru-RU" sz="1600" dirty="0" smtClean="0"/>
                        <a:t> перегрев электродвигателя</a:t>
                      </a:r>
                      <a:r>
                        <a:rPr lang="ru-RU" sz="1600" baseline="0" dirty="0" smtClean="0"/>
                        <a:t> на малом дебете за счет снижения КПД насоса</a:t>
                      </a:r>
                      <a:r>
                        <a:rPr lang="en-US" sz="1600" baseline="0" dirty="0" smtClean="0"/>
                        <a:t>;</a:t>
                      </a:r>
                      <a:endParaRPr lang="ru-RU" sz="1600" baseline="0" dirty="0" smtClean="0"/>
                    </a:p>
                    <a:p>
                      <a:pPr marL="0" indent="0">
                        <a:buFontTx/>
                        <a:buChar char="-"/>
                        <a:tabLst/>
                      </a:pPr>
                      <a:r>
                        <a:rPr lang="ru-RU" sz="1600" baseline="0" dirty="0" smtClean="0"/>
                        <a:t> низкая надежность при работе в газовых средах и средами с мелкодисперсными фракциями.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УЭДН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1600" dirty="0" smtClean="0"/>
                        <a:t> </a:t>
                      </a:r>
                      <a:r>
                        <a:rPr lang="ru-RU" sz="1600" dirty="0" smtClean="0"/>
                        <a:t>температура эксплуатации – не более 90</a:t>
                      </a:r>
                      <a:r>
                        <a:rPr lang="en-US" sz="16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ru-RU" sz="1600" dirty="0" smtClean="0"/>
                        <a:t>С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1600" dirty="0" smtClean="0"/>
                        <a:t> </a:t>
                      </a:r>
                      <a:r>
                        <a:rPr lang="ru-RU" sz="1600" dirty="0" smtClean="0"/>
                        <a:t>глубина добычи</a:t>
                      </a:r>
                      <a:r>
                        <a:rPr lang="ru-RU" sz="1600" baseline="0" dirty="0" smtClean="0"/>
                        <a:t> - не более 2000 м</a:t>
                      </a:r>
                      <a:r>
                        <a:rPr lang="en-US" sz="1600" baseline="0" dirty="0" smtClean="0"/>
                        <a:t>;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УЭПН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Char char="-"/>
                      </a:pPr>
                      <a:r>
                        <a:rPr lang="en-US" sz="1600" dirty="0" smtClean="0"/>
                        <a:t> </a:t>
                      </a:r>
                      <a:r>
                        <a:rPr lang="ru-RU" sz="1600" dirty="0" smtClean="0"/>
                        <a:t>низкие удельные характеристики</a:t>
                      </a:r>
                      <a:r>
                        <a:rPr lang="en-US" sz="1600" dirty="0" smtClean="0"/>
                        <a:t>;</a:t>
                      </a:r>
                    </a:p>
                    <a:p>
                      <a:pPr marL="0" indent="0">
                        <a:buFontTx/>
                        <a:buChar char="-"/>
                      </a:pPr>
                      <a:r>
                        <a:rPr lang="en-US" sz="1600" dirty="0" smtClean="0"/>
                        <a:t> </a:t>
                      </a:r>
                      <a:r>
                        <a:rPr lang="ru-RU" sz="1600" dirty="0" smtClean="0"/>
                        <a:t>низкий КПД</a:t>
                      </a:r>
                      <a:r>
                        <a:rPr lang="en-US" sz="1600" dirty="0" smtClean="0"/>
                        <a:t>;</a:t>
                      </a:r>
                    </a:p>
                    <a:p>
                      <a:pPr marL="0" indent="0">
                        <a:buFontTx/>
                        <a:buChar char="-"/>
                      </a:pPr>
                      <a:r>
                        <a:rPr lang="en-US" sz="1600" dirty="0" smtClean="0"/>
                        <a:t> </a:t>
                      </a:r>
                      <a:r>
                        <a:rPr lang="ru-RU" sz="1600" dirty="0" smtClean="0"/>
                        <a:t>высокая стоимость</a:t>
                      </a:r>
                      <a:r>
                        <a:rPr lang="en-US" sz="1600" dirty="0" smtClean="0"/>
                        <a:t>;</a:t>
                      </a:r>
                    </a:p>
                    <a:p>
                      <a:pPr marL="0" indent="0">
                        <a:buFontTx/>
                        <a:buChar char="-"/>
                      </a:pPr>
                      <a:r>
                        <a:rPr lang="en-US" sz="1600" dirty="0" smtClean="0"/>
                        <a:t> </a:t>
                      </a:r>
                      <a:r>
                        <a:rPr lang="ru-RU" sz="1600" dirty="0" smtClean="0"/>
                        <a:t>необходимость создания новой сервисной службы</a:t>
                      </a:r>
                      <a:r>
                        <a:rPr lang="en-US" sz="1600" dirty="0" smtClean="0"/>
                        <a:t>;</a:t>
                      </a:r>
                    </a:p>
                    <a:p>
                      <a:pPr marL="0" indent="0">
                        <a:buFontTx/>
                        <a:buChar char="-"/>
                      </a:pPr>
                      <a:r>
                        <a:rPr lang="en-US" sz="1600" dirty="0" smtClean="0"/>
                        <a:t> </a:t>
                      </a:r>
                      <a:r>
                        <a:rPr lang="ru-RU" sz="1600" baseline="0" dirty="0" smtClean="0"/>
                        <a:t>низкая надежность при работе в газовых средах и средами с мелкодисперсными фракциями</a:t>
                      </a:r>
                      <a:r>
                        <a:rPr lang="en-US" sz="1600" dirty="0" smtClean="0"/>
                        <a:t>.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УЭВН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1600" dirty="0" smtClean="0"/>
                        <a:t> </a:t>
                      </a:r>
                      <a:r>
                        <a:rPr lang="ru-RU" sz="1600" dirty="0" smtClean="0"/>
                        <a:t>глубина добычи</a:t>
                      </a:r>
                      <a:r>
                        <a:rPr lang="ru-RU" sz="1600" baseline="0" dirty="0" smtClean="0"/>
                        <a:t> - не более </a:t>
                      </a:r>
                      <a:r>
                        <a:rPr lang="en-US" sz="1600" baseline="0" dirty="0" smtClean="0"/>
                        <a:t>1500</a:t>
                      </a:r>
                      <a:r>
                        <a:rPr lang="ru-RU" sz="1600" baseline="0" dirty="0" smtClean="0"/>
                        <a:t> м</a:t>
                      </a:r>
                      <a:r>
                        <a:rPr lang="en-US" sz="1600" baseline="0" dirty="0" smtClean="0"/>
                        <a:t>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1600" dirty="0" smtClean="0"/>
                        <a:t> </a:t>
                      </a:r>
                      <a:r>
                        <a:rPr lang="ru-RU" sz="1600" baseline="0" dirty="0" smtClean="0"/>
                        <a:t>низкая надежность при работе в газовых средах и средами с мелкодисперсными фракциями</a:t>
                      </a:r>
                      <a:r>
                        <a:rPr lang="en-US" sz="1600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14400" y="349402"/>
            <a:ext cx="10528662" cy="945998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38200" y="278040"/>
            <a:ext cx="10515600" cy="92333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ТЕХНОЛОГИИ ДОБЫЧИ НЕФТИ ИЗ МАЛОДЕБИТНЫХ СКВАЖИН. ТЕХНОЛОГИЧЕСКИЕ ОГРАНИЧЕНИЯ.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43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ПРЕДЛАГАЕМОЕ ТЕХНОЛОГИЧЕСКОЕ РЕШЕНИЕ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865" y="2870346"/>
            <a:ext cx="7173861" cy="392968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03746"/>
            <a:ext cx="10515600" cy="4356100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БЕСШТАНГОВАЯ НАСОСНАЯ УСТАНОВКА НА ОСНОВЕ БЕСКОНТАКТНОГО ПРЕОБРАЗОВАТЕЛЯ ДВИЖЕНИЯ</a:t>
            </a:r>
            <a:r>
              <a:rPr lang="ru-RU" b="1" dirty="0" smtClean="0">
                <a:solidFill>
                  <a:srgbClr val="ED511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имеет более низкий порог технологических ограничений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является альтернативой </a:t>
            </a:r>
            <a:r>
              <a:rPr lang="ru-R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низкодебитным</a:t>
            </a:r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УШГН, УЭЦН, УЭДН, УЭПН и УЭВН.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732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СОСТАВ УСТАНОВКИ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89554" y="5851666"/>
            <a:ext cx="5627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* Габаритные размеры даны для усилия на плунжере насоса – 20 000 Н</a:t>
            </a:r>
            <a:endParaRPr lang="ru-RU" sz="14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82" y="547141"/>
            <a:ext cx="4490567" cy="6350169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681149"/>
              </p:ext>
            </p:extLst>
          </p:nvPr>
        </p:nvGraphicFramePr>
        <p:xfrm>
          <a:off x="4489554" y="1972174"/>
          <a:ext cx="7358981" cy="376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67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66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71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84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 позиции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Рекомендуемое</a:t>
                      </a:r>
                    </a:p>
                    <a:p>
                      <a:pPr algn="ctr"/>
                      <a:r>
                        <a:rPr lang="ru-RU" dirty="0" smtClean="0"/>
                        <a:t>серийное оборудование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Примечание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Станция управления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Борец-ВД-50У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Плунжерный</a:t>
                      </a:r>
                      <a:r>
                        <a:rPr lang="ru-RU" sz="1600" baseline="0" dirty="0" smtClean="0"/>
                        <a:t> насос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ООО «ЭЛКАМ»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БПД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ООО «Экспериментальный</a:t>
                      </a:r>
                      <a:r>
                        <a:rPr lang="ru-RU" sz="1600" baseline="0" dirty="0" smtClean="0"/>
                        <a:t> Завод Павловский»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Гидрозащита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ТД серия 338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 smtClean="0"/>
                        <a:t>Электродвигатель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1ВЭДБТ36-117/3В5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ТМС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СПТ-2-В-Д-60-Т-К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371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ТЕХНИЧЕСКИЕ ХАРАКТЕРИСТИКИ УСТАНОВКИ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341521"/>
              </p:ext>
            </p:extLst>
          </p:nvPr>
        </p:nvGraphicFramePr>
        <p:xfrm>
          <a:off x="1445342" y="1090225"/>
          <a:ext cx="9301316" cy="538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7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9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84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860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r>
                        <a:rPr lang="ru-RU" baseline="0" dirty="0" smtClean="0"/>
                        <a:t> параметра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Ед. изм.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Значение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Примечание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Максимальный дебит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</a:t>
                      </a:r>
                      <a:r>
                        <a:rPr lang="ru-RU" sz="16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Максимальный напор при диаметре плунжера 27 мм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3 000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Номинальное усилие на плунжере насоса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</a:t>
                      </a:r>
                      <a:r>
                        <a:rPr lang="ru-RU" sz="1600" baseline="0" dirty="0" smtClean="0"/>
                        <a:t> 000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Длина хода плунжера насоса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1 200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Кол-во двойных ходов в минуту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шт.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Максимальная потребляемая мощность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кВт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 потребляемая мощность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кВт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КПД электропривода установки (ВЭД, БПД)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%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КПД ВЭД – 0,915</a:t>
                      </a:r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КПД БПД – 0,92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Рабочая температура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120 </a:t>
                      </a:r>
                      <a:r>
                        <a:rPr lang="en-US" sz="1600" dirty="0" smtClean="0"/>
                        <a:t>max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Максимальный диаметр</a:t>
                      </a:r>
                      <a:r>
                        <a:rPr lang="ru-RU" sz="1600" baseline="0" dirty="0" smtClean="0"/>
                        <a:t> установки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120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при снижении</a:t>
                      </a:r>
                      <a:r>
                        <a:rPr lang="ru-RU" sz="1600" baseline="0" dirty="0" smtClean="0"/>
                        <a:t> напора возможно уменьшение диаметра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Содержание механических примесей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г/л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489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БЕСКОНТАКТНЫЙ ПРЕОБРАЗОВАТЕЛЬ ДВИЖЕНИЯ (БПД)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823185"/>
              </p:ext>
            </p:extLst>
          </p:nvPr>
        </p:nvGraphicFramePr>
        <p:xfrm>
          <a:off x="119840" y="4668876"/>
          <a:ext cx="5898243" cy="178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0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7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 позиции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Корпус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Вал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Гайка с пассивной магнитной системой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Винт с пассивной</a:t>
                      </a:r>
                      <a:r>
                        <a:rPr lang="ru-RU" sz="1600" baseline="0" dirty="0" smtClean="0"/>
                        <a:t> магнитной системой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519187"/>
              </p:ext>
            </p:extLst>
          </p:nvPr>
        </p:nvGraphicFramePr>
        <p:xfrm>
          <a:off x="6155920" y="4668876"/>
          <a:ext cx="5898243" cy="178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0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7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 позиции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Радиально-упорный подшипниковый узел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Радиальный подшипниковый узел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Присоединительный фланец выходного штока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Направляющие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651" y="999810"/>
            <a:ext cx="8868697" cy="353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4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ТЕХНИЧЕСКИЕ ХАРАКТЕРИСТИКИ БПД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337213"/>
              </p:ext>
            </p:extLst>
          </p:nvPr>
        </p:nvGraphicFramePr>
        <p:xfrm>
          <a:off x="838200" y="985481"/>
          <a:ext cx="10518058" cy="538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37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6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980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r>
                        <a:rPr lang="ru-RU" baseline="0" dirty="0" smtClean="0"/>
                        <a:t> параметра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Ед. изм.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Значение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Примечание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Вид движения на входе БПД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вращение с реверсом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 движения на выходе БПД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линейное, возвратно-поступательное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Номинальное усилие на выходном штоке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</a:t>
                      </a:r>
                      <a:r>
                        <a:rPr lang="ru-RU" sz="1400" baseline="0" dirty="0" smtClean="0"/>
                        <a:t> 000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Номинальная скорость движения штока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м/с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1,1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Номинальный ход штока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Номинальный момент на входе БПД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Н·м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Номинальные обороты на входе БПД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об/мин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2 500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Воздушный зазор в элементах зацепления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мм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Максимальная рабочая температура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baseline="30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120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Максимальное давление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МПа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Габаритные размеры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мм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Ø120×4500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при снижении</a:t>
                      </a:r>
                      <a:r>
                        <a:rPr lang="ru-RU" sz="1400" baseline="0" dirty="0" smtClean="0"/>
                        <a:t> усилия на выходном штоке возможно уменьшение диаметра и длины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Масса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кг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160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85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СРАВНЕНИЕ КПД НАСОСНЫХ УСТАНОВОК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197775"/>
              </p:ext>
            </p:extLst>
          </p:nvPr>
        </p:nvGraphicFramePr>
        <p:xfrm>
          <a:off x="838200" y="1356673"/>
          <a:ext cx="10604862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5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6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44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31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455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r>
                        <a:rPr lang="ru-RU" baseline="0" dirty="0" smtClean="0"/>
                        <a:t> параметра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УЭПН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УШГН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УЭЦН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Установка с БПД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КПД</a:t>
                      </a:r>
                      <a:r>
                        <a:rPr lang="ru-RU" sz="1400" baseline="0" dirty="0" smtClean="0"/>
                        <a:t> насоса, %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80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80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43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80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КПД электродвигателя, %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60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90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91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КПД кабеля, %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90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90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90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КПД НКТ, %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96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76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96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96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КПД БПД,%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92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КПД установки, %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35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36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33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58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408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349402"/>
            <a:ext cx="10528662" cy="51508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38200" y="278040"/>
            <a:ext cx="10515600" cy="5078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ДОРОЖНАЯ КАРТА</a:t>
            </a:r>
            <a:endParaRPr lang="ru-RU" sz="27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334184"/>
              </p:ext>
            </p:extLst>
          </p:nvPr>
        </p:nvGraphicFramePr>
        <p:xfrm>
          <a:off x="830005" y="1704321"/>
          <a:ext cx="10523795" cy="40249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97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0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37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77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noFill/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2021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2022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789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ЭТАП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№</a:t>
                      </a:r>
                    </a:p>
                    <a:p>
                      <a:pPr algn="ctr"/>
                      <a:r>
                        <a:rPr lang="ru-RU" sz="1600" dirty="0" smtClean="0"/>
                        <a:t>п/п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этапа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Срок завершения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апрель</a:t>
                      </a:r>
                      <a:endParaRPr lang="ru-RU" sz="1600" dirty="0"/>
                    </a:p>
                  </a:txBody>
                  <a:tcPr marL="0" marR="7200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май</a:t>
                      </a:r>
                      <a:endParaRPr lang="ru-RU" sz="1600" dirty="0"/>
                    </a:p>
                  </a:txBody>
                  <a:tcPr marL="0" marR="7200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июнь</a:t>
                      </a:r>
                      <a:endParaRPr lang="ru-RU" sz="1600" dirty="0"/>
                    </a:p>
                  </a:txBody>
                  <a:tcPr marL="0" marR="7200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июль</a:t>
                      </a:r>
                      <a:endParaRPr lang="ru-RU" sz="1600" dirty="0"/>
                    </a:p>
                  </a:txBody>
                  <a:tcPr marL="0" marR="7200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август</a:t>
                      </a:r>
                      <a:endParaRPr lang="ru-RU" sz="1600" dirty="0"/>
                    </a:p>
                  </a:txBody>
                  <a:tcPr marL="0" marR="7200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сентябрь</a:t>
                      </a:r>
                      <a:endParaRPr lang="ru-RU" sz="1600" dirty="0"/>
                    </a:p>
                  </a:txBody>
                  <a:tcPr marL="0" marR="7200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октябрь</a:t>
                      </a:r>
                      <a:endParaRPr lang="ru-RU" sz="1600" dirty="0"/>
                    </a:p>
                  </a:txBody>
                  <a:tcPr marL="0" marR="7200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ноябрь</a:t>
                      </a:r>
                      <a:endParaRPr lang="ru-RU" sz="1600" dirty="0"/>
                    </a:p>
                  </a:txBody>
                  <a:tcPr marL="0" marR="7200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декабрь</a:t>
                      </a:r>
                      <a:endParaRPr lang="ru-RU" sz="1600" dirty="0"/>
                    </a:p>
                  </a:txBody>
                  <a:tcPr marL="0" marR="7200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январь</a:t>
                      </a:r>
                      <a:endParaRPr lang="ru-RU" sz="1600" dirty="0"/>
                    </a:p>
                  </a:txBody>
                  <a:tcPr marL="0" marR="7200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февраль</a:t>
                      </a:r>
                      <a:endParaRPr lang="ru-RU" sz="1600" dirty="0"/>
                    </a:p>
                  </a:txBody>
                  <a:tcPr marL="0" marR="7200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март</a:t>
                      </a:r>
                      <a:endParaRPr lang="ru-RU" sz="1600" dirty="0"/>
                    </a:p>
                  </a:txBody>
                  <a:tcPr marL="0" marR="7200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апрель</a:t>
                      </a:r>
                      <a:endParaRPr lang="ru-RU" sz="1600" dirty="0"/>
                    </a:p>
                  </a:txBody>
                  <a:tcPr marL="0" marR="7200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май</a:t>
                      </a:r>
                      <a:endParaRPr lang="ru-RU" sz="1600" dirty="0"/>
                    </a:p>
                  </a:txBody>
                  <a:tcPr marL="0" marR="7200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июнь</a:t>
                      </a:r>
                      <a:endParaRPr lang="ru-RU" sz="1600" dirty="0"/>
                    </a:p>
                  </a:txBody>
                  <a:tcPr marL="0" marR="7200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июль</a:t>
                      </a:r>
                      <a:endParaRPr lang="ru-RU" sz="1600" dirty="0"/>
                    </a:p>
                  </a:txBody>
                  <a:tcPr marL="0" marR="7200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август</a:t>
                      </a:r>
                      <a:endParaRPr lang="ru-RU" sz="1600" dirty="0"/>
                    </a:p>
                  </a:txBody>
                  <a:tcPr marL="0" marR="7200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сентябрь</a:t>
                      </a:r>
                      <a:endParaRPr lang="ru-RU" sz="1600" dirty="0"/>
                    </a:p>
                  </a:txBody>
                  <a:tcPr marL="0" marR="7200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октябрь</a:t>
                      </a:r>
                      <a:endParaRPr lang="ru-RU" sz="1600" dirty="0"/>
                    </a:p>
                  </a:txBody>
                  <a:tcPr marL="0" marR="7200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ноябрь</a:t>
                      </a:r>
                      <a:endParaRPr lang="ru-RU" sz="1600" dirty="0"/>
                    </a:p>
                  </a:txBody>
                  <a:tcPr marL="0" marR="7200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декабрь</a:t>
                      </a:r>
                      <a:endParaRPr lang="ru-RU" sz="1600" dirty="0"/>
                    </a:p>
                  </a:txBody>
                  <a:tcPr marL="0" marR="7200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1. ИЗГОТОВЛЕНИЕ</a:t>
                      </a:r>
                      <a:r>
                        <a:rPr lang="ru-RU" sz="1600" baseline="0" dirty="0" smtClean="0"/>
                        <a:t> ОПЫТНЫХ ОБРАЗЦОВ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1.1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Изготовление опытного</a:t>
                      </a:r>
                      <a:r>
                        <a:rPr lang="ru-RU" sz="1600" baseline="0" dirty="0" smtClean="0"/>
                        <a:t> образца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09.2021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560">
                <a:tc rowSpan="2">
                  <a:txBody>
                    <a:bodyPr/>
                    <a:lstStyle/>
                    <a:p>
                      <a:r>
                        <a:rPr lang="ru-RU" sz="1600" dirty="0" smtClean="0"/>
                        <a:t>2. ПОДГОТОВКА</a:t>
                      </a:r>
                      <a:r>
                        <a:rPr lang="ru-RU" sz="1600" baseline="0" dirty="0" smtClean="0"/>
                        <a:t> К ИСПЫТАНИЯМ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2.1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Заводские испытания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10.2021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95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2.2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Монтаж оборудования на скважине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11.2021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 rowSpan="2">
                  <a:txBody>
                    <a:bodyPr/>
                    <a:lstStyle/>
                    <a:p>
                      <a:r>
                        <a:rPr lang="ru-RU" sz="1600" dirty="0" smtClean="0"/>
                        <a:t>3. ИСПЫТАНИЯ ОПЫТНОГО</a:t>
                      </a:r>
                      <a:r>
                        <a:rPr lang="ru-RU" sz="1600" baseline="0" dirty="0" smtClean="0"/>
                        <a:t> ОБРАЗЦА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3.1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Проведение</a:t>
                      </a:r>
                      <a:r>
                        <a:rPr lang="ru-RU" sz="1600" baseline="0" dirty="0" smtClean="0"/>
                        <a:t> ОПИ опытного образца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11.2022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95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3.2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Оформление результатов ОПИ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12.2022</a:t>
                      </a:r>
                      <a:endParaRPr lang="ru-RU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869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1280</TotalTime>
  <Words>610</Words>
  <Application>Microsoft Office PowerPoint</Application>
  <PresentationFormat>Широкоэкранный</PresentationFormat>
  <Paragraphs>238</Paragraphs>
  <Slides>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Tahoma</vt:lpstr>
      <vt:lpstr>Тема Office</vt:lpstr>
      <vt:lpstr>Безштанговая насосная установка для добычи нефти из малодебитных скважин на основе бесконтактного преобразователя движения.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Технолония добычи нефти из малодебитных скважин</dc:title>
  <dc:creator>Evgeniy Gorshkov</dc:creator>
  <cp:lastModifiedBy>Home Work</cp:lastModifiedBy>
  <cp:revision>118</cp:revision>
  <dcterms:created xsi:type="dcterms:W3CDTF">2021-02-01T13:32:41Z</dcterms:created>
  <dcterms:modified xsi:type="dcterms:W3CDTF">2022-03-17T06:00:48Z</dcterms:modified>
</cp:coreProperties>
</file>