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6" r:id="rId4"/>
    <p:sldId id="260" r:id="rId5"/>
    <p:sldId id="264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D5606-4DF7-4FB1-BE07-E3415FE25D0C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1F2B8-1C66-44C5-B711-4F71A8E6C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150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1448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646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0721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3960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263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54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448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011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304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359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613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165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111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73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54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030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14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21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694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8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4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25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77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700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186085"/>
            <a:ext cx="9230541" cy="1714794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Автономный клапан-</a:t>
            </a:r>
            <a:r>
              <a:rPr lang="ru-RU" sz="3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отсекатель</a:t>
            </a:r>
            <a:r>
              <a:rPr lang="ru-RU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управляемый с устья по гидроакустическому каналу.</a:t>
            </a:r>
            <a:endParaRPr lang="ru-RU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392091"/>
            <a:ext cx="9144000" cy="33745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ООО «Экспериментальный Завод Павловский»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Изображение 1"/>
          <p:cNvPicPr/>
          <p:nvPr/>
        </p:nvPicPr>
        <p:blipFill>
          <a:blip r:embed="rId4"/>
          <a:stretch>
            <a:fillRect/>
          </a:stretch>
        </p:blipFill>
        <p:spPr>
          <a:xfrm>
            <a:off x="440327" y="274547"/>
            <a:ext cx="1409700" cy="111569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10" name="Рисунок 9" descr="C:\Users\gorsh\AppData\Local\Microsoft\Windows\INetCache\Content.Word\Магнитные системы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794" y="274547"/>
            <a:ext cx="971550" cy="9715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919820" y="4384449"/>
            <a:ext cx="6438900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519895" y="4588557"/>
            <a:ext cx="5238750" cy="9525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919820" y="1893237"/>
            <a:ext cx="6438900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519895" y="1673021"/>
            <a:ext cx="5238750" cy="9525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96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УСТРОЙСТВО КОМПЕНСАЦИИ ДАВЛЕНИЙ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27" y="896543"/>
            <a:ext cx="1218635" cy="60007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374563" y="4191895"/>
            <a:ext cx="1068499" cy="6095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998839" y="1376516"/>
            <a:ext cx="6725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Компенсации давлений рабочей полости и внешней среды при движении клапана или температурного расширения масла реализована с помощью передвижения штока (ход до 600 мм), который регулирует объем рабочей полости изделия.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96533"/>
            <a:ext cx="3358120" cy="5697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8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ШАРИКО-ВИНТОВАЯ ПЕРЕДАЧА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27" y="896543"/>
            <a:ext cx="1218635" cy="60007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374563" y="4768645"/>
            <a:ext cx="1068499" cy="4753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840" y="3074344"/>
            <a:ext cx="2885714" cy="3295238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383223"/>
              </p:ext>
            </p:extLst>
          </p:nvPr>
        </p:nvGraphicFramePr>
        <p:xfrm>
          <a:off x="2815026" y="1263297"/>
          <a:ext cx="6011342" cy="141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8346"/>
                <a:gridCol w="16429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основных параметров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Шаг, 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2,5</a:t>
                      </a:r>
                      <a:endParaRPr lang="ru-RU" sz="1600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Диаметр</a:t>
                      </a:r>
                      <a:r>
                        <a:rPr lang="ru-RU" sz="1600" baseline="0" dirty="0" smtClean="0"/>
                        <a:t> винта, 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16</a:t>
                      </a:r>
                      <a:endParaRPr lang="ru-RU" sz="1600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Максимальная осевая нагрузка, 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6 000 Н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47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РЕДУКТОР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27" y="896543"/>
            <a:ext cx="1218635" cy="60007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374563" y="5063613"/>
            <a:ext cx="1068499" cy="4753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142" y="1503401"/>
            <a:ext cx="2344028" cy="2279224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2390"/>
              </p:ext>
            </p:extLst>
          </p:nvPr>
        </p:nvGraphicFramePr>
        <p:xfrm>
          <a:off x="914400" y="1485761"/>
          <a:ext cx="6011342" cy="241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8346"/>
                <a:gridCol w="16429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основных параметров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Номинальный крутящий</a:t>
                      </a:r>
                      <a:r>
                        <a:rPr lang="ru-RU" sz="1600" baseline="0" dirty="0" smtClean="0"/>
                        <a:t> момент</a:t>
                      </a:r>
                      <a:r>
                        <a:rPr lang="ru-RU" sz="1600" dirty="0" smtClean="0"/>
                        <a:t>, </a:t>
                      </a:r>
                      <a:r>
                        <a:rPr lang="ru-RU" sz="1600" dirty="0" err="1" smtClean="0"/>
                        <a:t>Н</a:t>
                      </a:r>
                      <a:r>
                        <a:rPr lang="ru-RU" sz="1600" dirty="0" err="1" smtClean="0">
                          <a:sym typeface="Symbol" panose="05050102010706020507" pitchFamily="18" charset="2"/>
                        </a:rPr>
                        <a:t></a:t>
                      </a:r>
                      <a:r>
                        <a:rPr lang="ru-RU" sz="1600" dirty="0" err="1" smtClean="0"/>
                        <a:t>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</a:t>
                      </a:r>
                      <a:endParaRPr lang="ru-RU" sz="1600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Максимальный крутящий</a:t>
                      </a:r>
                      <a:r>
                        <a:rPr lang="ru-RU" sz="1600" baseline="0" dirty="0" smtClean="0"/>
                        <a:t> момент</a:t>
                      </a:r>
                      <a:r>
                        <a:rPr lang="ru-RU" sz="1600" dirty="0" smtClean="0"/>
                        <a:t>, </a:t>
                      </a:r>
                      <a:r>
                        <a:rPr lang="ru-RU" sz="1600" dirty="0" err="1" smtClean="0"/>
                        <a:t>Н</a:t>
                      </a:r>
                      <a:r>
                        <a:rPr lang="ru-RU" sz="1600" dirty="0" err="1" smtClean="0">
                          <a:sym typeface="Symbol" panose="05050102010706020507" pitchFamily="18" charset="2"/>
                        </a:rPr>
                        <a:t></a:t>
                      </a:r>
                      <a:r>
                        <a:rPr lang="ru-RU" sz="1600" dirty="0" err="1" smtClean="0"/>
                        <a:t>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40</a:t>
                      </a:r>
                      <a:endParaRPr lang="ru-RU" sz="1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Номинальные входные обороты, об/мин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3000</a:t>
                      </a:r>
                      <a:endParaRPr lang="ru-RU" sz="1600" dirty="0"/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Максимальные входные обороты, об/мин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5000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Передаточное</a:t>
                      </a:r>
                      <a:r>
                        <a:rPr lang="ru-RU" sz="1600" baseline="0" dirty="0" smtClean="0"/>
                        <a:t> отношение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47</a:t>
                      </a:r>
                      <a:endParaRPr lang="ru-RU" sz="1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Масса, кг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0,25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8200" y="1079712"/>
            <a:ext cx="541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Редуктор ПЦР-47-23-1. Технические характеристики.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98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ВЕНТИЛЬНЫЙ ЭЛЕКТРОДВИГАТЕЛЬ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27" y="896543"/>
            <a:ext cx="1218635" cy="60007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374563" y="5329084"/>
            <a:ext cx="1068499" cy="4753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142" y="2034288"/>
            <a:ext cx="2290985" cy="2295263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339225"/>
              </p:ext>
            </p:extLst>
          </p:nvPr>
        </p:nvGraphicFramePr>
        <p:xfrm>
          <a:off x="914400" y="1469960"/>
          <a:ext cx="6011342" cy="342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8346"/>
                <a:gridCol w="16429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основных параметров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Напряжение питания, 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12</a:t>
                      </a:r>
                      <a:endParaRPr lang="ru-RU" sz="1600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Ток, 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1,1</a:t>
                      </a:r>
                      <a:endParaRPr lang="ru-RU" sz="1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Обороты</a:t>
                      </a:r>
                      <a:r>
                        <a:rPr lang="ru-RU" sz="1600" baseline="0" dirty="0" smtClean="0"/>
                        <a:t> номинальные</a:t>
                      </a:r>
                      <a:r>
                        <a:rPr lang="ru-RU" sz="1600" dirty="0" smtClean="0"/>
                        <a:t>, об/мин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2 500</a:t>
                      </a:r>
                      <a:endParaRPr lang="ru-RU" sz="1600" dirty="0"/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Момент номинальный, </a:t>
                      </a:r>
                      <a:r>
                        <a:rPr lang="ru-RU" sz="1600" dirty="0" err="1" smtClean="0"/>
                        <a:t>Н</a:t>
                      </a:r>
                      <a:r>
                        <a:rPr lang="ru-RU" sz="1600" dirty="0" err="1" smtClean="0">
                          <a:sym typeface="Symbol" panose="05050102010706020507" pitchFamily="18" charset="2"/>
                        </a:rPr>
                        <a:t></a:t>
                      </a:r>
                      <a:r>
                        <a:rPr lang="ru-RU" sz="1600" dirty="0" err="1" smtClean="0"/>
                        <a:t>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0,021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Потребляемая</a:t>
                      </a:r>
                      <a:r>
                        <a:rPr lang="ru-RU" sz="1600" baseline="0" dirty="0" smtClean="0"/>
                        <a:t> мощность, Вт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8,1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КПД электродвигателя, %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80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Рабочая температура, </a:t>
                      </a:r>
                      <a:r>
                        <a:rPr lang="ru-RU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С, не менее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+120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Габаритные размеры, 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ym typeface="Symbol" panose="05050102010706020507" pitchFamily="18" charset="2"/>
                        </a:rPr>
                        <a:t>74х50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Масса, кг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0,97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38200" y="1063911"/>
            <a:ext cx="6451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Вентильный электродвигатель. Технические характеристики.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07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БЛОК УПРАВЛЕНИЯ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27" y="896543"/>
            <a:ext cx="1218635" cy="60007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374563" y="5761703"/>
            <a:ext cx="1068499" cy="4753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950955"/>
              </p:ext>
            </p:extLst>
          </p:nvPr>
        </p:nvGraphicFramePr>
        <p:xfrm>
          <a:off x="2202426" y="1469960"/>
          <a:ext cx="6685935" cy="208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632"/>
                <a:gridCol w="179930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основных параметров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Напряжение питания, 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12</a:t>
                      </a:r>
                      <a:endParaRPr lang="ru-RU" sz="1600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Потребляемый ток при работе электродвигателя, 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1,5</a:t>
                      </a:r>
                      <a:endParaRPr lang="ru-RU" sz="1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Потребляемый ток в спящем режиме, мкА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Чувствительность по каналу гидрофона, мкВ/Па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0,5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Рабочая температура, </a:t>
                      </a:r>
                      <a:r>
                        <a:rPr lang="ru-RU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С, не менее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+120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126226" y="1063911"/>
            <a:ext cx="6451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Блок управления. Технические характеристики.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268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БЛОК БАТАРЕЙ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27" y="896543"/>
            <a:ext cx="1218635" cy="60007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362273" y="6161075"/>
            <a:ext cx="1068499" cy="5346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35273"/>
            <a:ext cx="391290" cy="5412832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303447"/>
              </p:ext>
            </p:extLst>
          </p:nvPr>
        </p:nvGraphicFramePr>
        <p:xfrm>
          <a:off x="2586787" y="1469960"/>
          <a:ext cx="6011342" cy="375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8346"/>
                <a:gridCol w="16429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основных параметров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Элемент питания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FPLT-10260SM</a:t>
                      </a:r>
                      <a:endParaRPr lang="ru-RU" sz="1600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Номинальное напряжение, 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33,5</a:t>
                      </a:r>
                      <a:endParaRPr lang="ru-RU" sz="1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Номинальная ёмкость, </a:t>
                      </a:r>
                      <a:r>
                        <a:rPr lang="ru-RU" sz="1600" dirty="0" err="1" smtClean="0"/>
                        <a:t>А</a:t>
                      </a:r>
                      <a:r>
                        <a:rPr lang="ru-RU" sz="1600" dirty="0" err="1" smtClean="0">
                          <a:sym typeface="Symbol" panose="05050102010706020507" pitchFamily="18" charset="2"/>
                        </a:rPr>
                        <a:t></a:t>
                      </a:r>
                      <a:r>
                        <a:rPr lang="ru-RU" sz="1600" dirty="0" err="1" smtClean="0"/>
                        <a:t>ч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28</a:t>
                      </a:r>
                      <a:endParaRPr lang="ru-RU" sz="1600" dirty="0"/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Конечное напряжение разряда, 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Максимальный импульсный ток разряда</a:t>
                      </a:r>
                      <a:r>
                        <a:rPr lang="ru-RU" sz="1600" baseline="0" dirty="0" smtClean="0"/>
                        <a:t>, 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Номинальный ток разряда, 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0,5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Тип защиты</a:t>
                      </a:r>
                      <a:r>
                        <a:rPr lang="en-US" sz="1600" dirty="0" smtClean="0"/>
                        <a:t>: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ru-RU" sz="1600" baseline="0" dirty="0" smtClean="0"/>
                        <a:t>плавкий предохранитель</a:t>
                      </a:r>
                      <a:r>
                        <a:rPr lang="ru-RU" sz="1600" dirty="0" smtClean="0"/>
                        <a:t>, 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Диапазон</a:t>
                      </a:r>
                      <a:r>
                        <a:rPr lang="ru-RU" sz="1600" baseline="0" dirty="0" smtClean="0"/>
                        <a:t> р</a:t>
                      </a:r>
                      <a:r>
                        <a:rPr lang="ru-RU" sz="1600" dirty="0" smtClean="0"/>
                        <a:t>абочих температур, </a:t>
                      </a:r>
                      <a:r>
                        <a:rPr lang="ru-RU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0...+150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Габаритные размеры, 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ym typeface="Symbol" panose="05050102010706020507" pitchFamily="18" charset="2"/>
                        </a:rPr>
                        <a:t>117 х 1 650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Масса, кг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49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510587" y="1063911"/>
            <a:ext cx="6451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Блок батарей. Технические характеристики.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05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ПЕРПЕКТИВЫ ПРИМЕНЕНИЯ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4400" y="1266825"/>
            <a:ext cx="8972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Автономные муфты МГРП (фрак-порты) управляемые на закрытие и открытие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14400" y="1636157"/>
            <a:ext cx="8972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Возможность создания «умного» закачивания скважины с целью управления притоком с различных интервалов горизонтального участка скважин.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914400" y="2723583"/>
            <a:ext cx="8972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Муфты перепускные-технологические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14400" y="3092915"/>
            <a:ext cx="8972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Разновидность муфт, интегрированных в колонну НКТ, с целью технологической обработки скважины (промывки кислотой, промывки горячей нефтью, растворителем). Муфты для замены (регенерации) тяжелого раствора.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820" y="4385577"/>
            <a:ext cx="3906309" cy="23033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554" y="5573062"/>
            <a:ext cx="802249" cy="653856"/>
          </a:xfrm>
          <a:prstGeom prst="rect">
            <a:avLst/>
          </a:prstGeom>
        </p:spPr>
      </p:pic>
      <p:pic>
        <p:nvPicPr>
          <p:cNvPr id="17" name="Рисунок 16" descr="C:\Users\gorsh\AppData\Local\Microsoft\Windows\INetCache\Content.Word\Магнитные системы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025" y="5255368"/>
            <a:ext cx="971550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379" y="4917962"/>
            <a:ext cx="1879365" cy="14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9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ПРЕДЛАГАЕМОЕ ТЕХНОЛОГИЧЕСКОЕ РЕШЕНИЕ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83240"/>
            <a:ext cx="10515600" cy="4356100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АВТОНОМНЫЙ КЛАПАН-ОТСЕКАТЕЛЬ УПРАВЛЯЕМЫЙ С УСТЬЯ ПО ГИДРОАКУСТИЧЕСКОМУ КАНАЛУ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позволяет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проводить ремонтные работы в скважинах без выполнения операции глушения.</a:t>
            </a:r>
            <a:endParaRPr lang="en-US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осуществлять временную или постоянную изоляцию пласта бокового ствола или нижнего водоносного пласта.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620" y="3388164"/>
            <a:ext cx="5900221" cy="34790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871" y="5639712"/>
            <a:ext cx="1248931" cy="101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2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ТЕХНИЧЕСКИЕ ХАРАКТЕРИСТИКИ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118363"/>
              </p:ext>
            </p:extLst>
          </p:nvPr>
        </p:nvGraphicFramePr>
        <p:xfrm>
          <a:off x="838201" y="1341902"/>
          <a:ext cx="10604862" cy="333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9012"/>
                <a:gridCol w="42458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основных параметров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Срок автономной</a:t>
                      </a:r>
                      <a:r>
                        <a:rPr lang="ru-RU" sz="1600" baseline="0" dirty="0" smtClean="0"/>
                        <a:t> работы</a:t>
                      </a:r>
                      <a:r>
                        <a:rPr lang="ru-RU" sz="1600" dirty="0" smtClean="0"/>
                        <a:t>, ч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25</a:t>
                      </a:r>
                      <a:r>
                        <a:rPr lang="ru-RU" sz="1600" baseline="0" dirty="0" smtClean="0"/>
                        <a:t> 000</a:t>
                      </a:r>
                      <a:endParaRPr lang="ru-RU" sz="1600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Рабочая температура эксплуатации, </a:t>
                      </a:r>
                      <a:r>
                        <a:rPr lang="ru-RU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С, не менее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+120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Рабочее</a:t>
                      </a:r>
                      <a:r>
                        <a:rPr lang="ru-RU" sz="1600" baseline="0" dirty="0" smtClean="0"/>
                        <a:t> давление</a:t>
                      </a:r>
                      <a:r>
                        <a:rPr lang="ru-RU" sz="1600" dirty="0" smtClean="0"/>
                        <a:t>, МПа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35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Управление открытием/закрытием клапана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по гидроакустическому каналу от СУДОС модифицированного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кодовыми посылками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Время</a:t>
                      </a:r>
                      <a:r>
                        <a:rPr lang="ru-RU" sz="1600" baseline="0" dirty="0" smtClean="0"/>
                        <a:t> открытия/закрытия клапана, 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120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Количество</a:t>
                      </a:r>
                      <a:r>
                        <a:rPr lang="ru-RU" sz="1600" baseline="0" dirty="0" smtClean="0"/>
                        <a:t> срабатываний за срок автономной работы, не менее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Габаритные размеры, 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ym typeface="Symbol" panose="05050102010706020507" pitchFamily="18" charset="2"/>
                        </a:rPr>
                        <a:t>118 х 10 200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Масса, кг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560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38200" y="972570"/>
            <a:ext cx="6451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Технические характеристики.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24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ОБЩИЙ ВИД ИЗДЕЛИЯ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95555" y="1744443"/>
            <a:ext cx="5148845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/>
              <a:t>Устройство передачи сигнала</a:t>
            </a:r>
          </a:p>
          <a:p>
            <a:pPr marL="342900" indent="-342900">
              <a:buAutoNum type="arabicPeriod"/>
            </a:pPr>
            <a:r>
              <a:rPr lang="ru-RU" sz="2400" dirty="0" err="1" smtClean="0"/>
              <a:t>Пакер</a:t>
            </a:r>
            <a:endParaRPr lang="ru-RU" sz="2400" dirty="0" smtClean="0"/>
          </a:p>
          <a:p>
            <a:pPr marL="342900" indent="-342900">
              <a:buAutoNum type="arabicPeriod"/>
            </a:pPr>
            <a:r>
              <a:rPr lang="ru-RU" sz="2400" dirty="0" smtClean="0"/>
              <a:t>Гидрофон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Фильтр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Клапан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Устройство компенсации давлений</a:t>
            </a:r>
          </a:p>
          <a:p>
            <a:pPr marL="342900" indent="-342900">
              <a:buAutoNum type="arabicPeriod"/>
            </a:pPr>
            <a:r>
              <a:rPr lang="ru-RU" sz="2400" dirty="0" err="1" smtClean="0"/>
              <a:t>Шарико</a:t>
            </a:r>
            <a:r>
              <a:rPr lang="ru-RU" sz="2400" dirty="0" smtClean="0"/>
              <a:t>-винтовая передача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Редуктор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Вентильный электродвигатель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Блок управления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Блок батарей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700" y="935853"/>
            <a:ext cx="1218635" cy="600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1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УСТРОЙСТВО ПЕРЕДАЧИ СИГНАЛА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09" y="1429503"/>
            <a:ext cx="2231923" cy="18190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91897" y="1757431"/>
            <a:ext cx="6232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СУДОС модифицированный - выполнен на базе уровнемера СУДОС-автомат </a:t>
            </a:r>
            <a:r>
              <a:rPr lang="ru-RU" sz="2000" dirty="0" smtClean="0"/>
              <a:t>2 (спецзаказ).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27" y="896543"/>
            <a:ext cx="1218635" cy="60007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374563" y="998283"/>
            <a:ext cx="1068499" cy="431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89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ПАКЕР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387812"/>
              </p:ext>
            </p:extLst>
          </p:nvPr>
        </p:nvGraphicFramePr>
        <p:xfrm>
          <a:off x="1654162" y="1922353"/>
          <a:ext cx="8417903" cy="433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0973"/>
                <a:gridCol w="216693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основных параметров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Направление</a:t>
                      </a:r>
                      <a:r>
                        <a:rPr lang="ru-RU" sz="1600" baseline="0" dirty="0" smtClean="0"/>
                        <a:t> усилия, которое удерживает </a:t>
                      </a:r>
                      <a:r>
                        <a:rPr lang="ru-RU" sz="1600" baseline="0" dirty="0" err="1" smtClean="0"/>
                        <a:t>пакер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вверх, вниз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Условные диаметры и толщины стенок колонны труб по ГОСТ 632-80, ГОСТ 633-64, разобщаемые </a:t>
                      </a:r>
                      <a:r>
                        <a:rPr lang="ru-RU" sz="1600" dirty="0" err="1" smtClean="0"/>
                        <a:t>пакером</a:t>
                      </a:r>
                      <a:r>
                        <a:rPr lang="ru-RU" sz="1600" dirty="0" smtClean="0"/>
                        <a:t>, 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140 (6-8)</a:t>
                      </a:r>
                      <a:endParaRPr lang="ru-RU" sz="1600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Гидравлическая установочная компоновка, применяемая с </a:t>
                      </a:r>
                      <a:r>
                        <a:rPr lang="ru-RU" sz="1600" dirty="0" err="1" smtClean="0"/>
                        <a:t>пакером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ГУК-112-28-25 исп. 2</a:t>
                      </a:r>
                      <a:endParaRPr lang="ru-RU" sz="1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Максимальный</a:t>
                      </a:r>
                      <a:r>
                        <a:rPr lang="ru-RU" sz="1600" baseline="0" dirty="0" smtClean="0"/>
                        <a:t> перепад давления, воспринимаемый </a:t>
                      </a:r>
                      <a:r>
                        <a:rPr lang="ru-RU" sz="1600" baseline="0" dirty="0" err="1" smtClean="0"/>
                        <a:t>пакером</a:t>
                      </a:r>
                      <a:r>
                        <a:rPr lang="ru-RU" sz="1600" baseline="0" dirty="0" smtClean="0"/>
                        <a:t>, МПа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35</a:t>
                      </a:r>
                      <a:endParaRPr lang="ru-RU" sz="1600" dirty="0"/>
                    </a:p>
                  </a:txBody>
                  <a:tcPr/>
                </a:tc>
              </a:tr>
              <a:tr h="268224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Диаметр проходного отверстия,</a:t>
                      </a:r>
                      <a:r>
                        <a:rPr lang="ru-RU" sz="1600" baseline="0" dirty="0" smtClean="0"/>
                        <a:t> 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52</a:t>
                      </a:r>
                      <a:endParaRPr lang="ru-RU" sz="1600" dirty="0"/>
                    </a:p>
                  </a:txBody>
                  <a:tcPr/>
                </a:tc>
              </a:tr>
              <a:tr h="201168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Осевое усилие,</a:t>
                      </a:r>
                      <a:r>
                        <a:rPr lang="ru-RU" sz="1600" baseline="0" dirty="0" smtClean="0"/>
                        <a:t> необходимое для посадки </a:t>
                      </a:r>
                      <a:r>
                        <a:rPr lang="ru-RU" sz="1600" baseline="0" dirty="0" err="1" smtClean="0"/>
                        <a:t>пакера</a:t>
                      </a:r>
                      <a:r>
                        <a:rPr lang="ru-RU" sz="1600" baseline="0" dirty="0" smtClean="0"/>
                        <a:t>, тс, не менее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26</a:t>
                      </a:r>
                      <a:endParaRPr lang="ru-RU" sz="1600" dirty="0"/>
                    </a:p>
                  </a:txBody>
                  <a:tcPr/>
                </a:tc>
              </a:tr>
              <a:tr h="134112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Присоединительная резьба по ГОСТ 633-80 (нижняя), 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НКТ-73 наружная</a:t>
                      </a:r>
                      <a:endParaRPr lang="ru-RU" sz="1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 smtClean="0"/>
                        <a:t>Ловильный</a:t>
                      </a:r>
                      <a:r>
                        <a:rPr lang="ru-RU" sz="1600" dirty="0" smtClean="0"/>
                        <a:t> диаметр, 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73</a:t>
                      </a:r>
                      <a:endParaRPr lang="ru-RU" sz="1600" dirty="0"/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Температура рабочей </a:t>
                      </a:r>
                      <a:r>
                        <a:rPr lang="ru-RU" sz="1600" dirty="0" smtClean="0"/>
                        <a:t>среды, </a:t>
                      </a:r>
                      <a:r>
                        <a:rPr lang="ru-RU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С, не менее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+120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Габаритные размеры, 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 panose="05050102010706020507" pitchFamily="18" charset="2"/>
                        </a:rPr>
                        <a:t></a:t>
                      </a:r>
                      <a:r>
                        <a:rPr lang="ru-RU" sz="1600" dirty="0" smtClean="0"/>
                        <a:t>118х1900</a:t>
                      </a:r>
                      <a:endParaRPr lang="ru-RU" sz="1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Масса, кг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75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67877" y="1160401"/>
            <a:ext cx="4959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Пакер</a:t>
            </a:r>
            <a:r>
              <a:rPr lang="ru-RU" dirty="0" smtClean="0"/>
              <a:t> 5ПМС-118.000-01, ООО «</a:t>
            </a:r>
            <a:r>
              <a:rPr lang="ru-RU" dirty="0" err="1" smtClean="0"/>
              <a:t>Югсон</a:t>
            </a:r>
            <a:r>
              <a:rPr lang="ru-RU" dirty="0" smtClean="0"/>
              <a:t>-Сервис»</a:t>
            </a:r>
            <a:r>
              <a:rPr lang="en-US" dirty="0"/>
              <a:t>.</a:t>
            </a:r>
            <a:r>
              <a:rPr lang="ru-RU" dirty="0" smtClean="0"/>
              <a:t> </a:t>
            </a:r>
            <a:r>
              <a:rPr lang="ru-RU" dirty="0"/>
              <a:t>Т</a:t>
            </a:r>
            <a:r>
              <a:rPr lang="ru-RU" dirty="0" smtClean="0"/>
              <a:t>ехнические характеристики</a:t>
            </a:r>
            <a:r>
              <a:rPr lang="ru-RU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17" y="935853"/>
            <a:ext cx="734184" cy="55879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27" y="896543"/>
            <a:ext cx="1218635" cy="600076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374563" y="1413736"/>
            <a:ext cx="1068499" cy="5822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4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ГИДРОФОН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27" y="896543"/>
            <a:ext cx="1218635" cy="60007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374563" y="2013504"/>
            <a:ext cx="1068499" cy="5822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49" y="785871"/>
            <a:ext cx="2142233" cy="1428155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948725"/>
              </p:ext>
            </p:extLst>
          </p:nvPr>
        </p:nvGraphicFramePr>
        <p:xfrm>
          <a:off x="1642965" y="1941074"/>
          <a:ext cx="8417903" cy="461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7155"/>
                <a:gridCol w="23007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основных параметров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Номинальная чувствительность по напряжению, мкВ/Па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65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Номинальная чувствительность по заряду, </a:t>
                      </a:r>
                      <a:r>
                        <a:rPr lang="ru-RU" sz="1600" dirty="0" err="1" smtClean="0"/>
                        <a:t>пКл</a:t>
                      </a:r>
                      <a:r>
                        <a:rPr lang="ru-RU" sz="1600" dirty="0" smtClean="0"/>
                        <a:t>/Па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0,44</a:t>
                      </a:r>
                      <a:endParaRPr lang="ru-RU" sz="1600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Уровень чувствительности (относительно 1 В/</a:t>
                      </a:r>
                      <a:r>
                        <a:rPr lang="ru-RU" sz="1600" dirty="0" err="1" smtClean="0"/>
                        <a:t>мкПа</a:t>
                      </a:r>
                      <a:r>
                        <a:rPr lang="ru-RU" sz="1600" dirty="0" smtClean="0"/>
                        <a:t>), дБ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-204</a:t>
                      </a:r>
                      <a:endParaRPr lang="ru-RU" sz="1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Частотный диапазон, Гц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3…100 000</a:t>
                      </a:r>
                      <a:endParaRPr lang="ru-RU" sz="1600" dirty="0"/>
                    </a:p>
                  </a:txBody>
                  <a:tcPr/>
                </a:tc>
              </a:tr>
              <a:tr h="268224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Максимальное значение амплитуды измеряемого звукового</a:t>
                      </a:r>
                      <a:r>
                        <a:rPr lang="ru-RU" sz="1600" baseline="0" dirty="0" smtClean="0"/>
                        <a:t> давления, кПа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100</a:t>
                      </a:r>
                      <a:endParaRPr lang="ru-RU" sz="1600" dirty="0"/>
                    </a:p>
                  </a:txBody>
                  <a:tcPr/>
                </a:tc>
              </a:tr>
              <a:tr h="201168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Максимальное значение амплитуды измеряемого звукового</a:t>
                      </a:r>
                      <a:r>
                        <a:rPr lang="ru-RU" sz="1600" baseline="0" dirty="0" smtClean="0"/>
                        <a:t> давления с аттенюатором, МПа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10</a:t>
                      </a:r>
                      <a:endParaRPr lang="ru-RU" sz="1600" dirty="0"/>
                    </a:p>
                  </a:txBody>
                  <a:tcPr/>
                </a:tc>
              </a:tr>
              <a:tr h="134112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Предельное статическое давление, 60МПа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10</a:t>
                      </a:r>
                      <a:endParaRPr lang="ru-RU" sz="1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Емкость без учета кабеля, </a:t>
                      </a:r>
                      <a:r>
                        <a:rPr lang="ru-RU" sz="1600" dirty="0" err="1" smtClean="0"/>
                        <a:t>нФ</a:t>
                      </a:r>
                      <a:r>
                        <a:rPr lang="ru-RU" sz="1600" dirty="0" smtClean="0"/>
                        <a:t>, не менее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Материал корпуса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нержавеющая</a:t>
                      </a:r>
                      <a:r>
                        <a:rPr lang="ru-RU" sz="1600" baseline="0" dirty="0" smtClean="0"/>
                        <a:t> сталь</a:t>
                      </a:r>
                      <a:endParaRPr lang="ru-RU" sz="16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Габаритные</a:t>
                      </a:r>
                      <a:r>
                        <a:rPr lang="ru-RU" sz="1600" baseline="0" dirty="0" smtClean="0"/>
                        <a:t> размеры, 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 panose="05050102010706020507" pitchFamily="18" charset="2"/>
                        </a:rPr>
                        <a:t></a:t>
                      </a:r>
                      <a:r>
                        <a:rPr lang="ru-RU" sz="1600" dirty="0" smtClean="0"/>
                        <a:t>23х173</a:t>
                      </a:r>
                      <a:endParaRPr lang="ru-RU" sz="1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Рабочая</a:t>
                      </a:r>
                      <a:r>
                        <a:rPr lang="ru-RU" sz="1600" baseline="0" dirty="0" smtClean="0"/>
                        <a:t> среда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Вода, воздух, нефть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892711" y="1571742"/>
            <a:ext cx="6887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Гидрофон ВС 311, спецзаказ (Россия). Технические характеристики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86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ФИЛЬТР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27" y="896543"/>
            <a:ext cx="1218635" cy="60007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374563" y="2694039"/>
            <a:ext cx="1068499" cy="6095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333136" y="1553494"/>
            <a:ext cx="5997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Фильтр служит для защиты клапана в положении «закрыт» от оседания на него мелких фракций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072" y="1533829"/>
            <a:ext cx="1524257" cy="416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88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КЛАПАН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27" y="896543"/>
            <a:ext cx="1218635" cy="60007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374563" y="3287327"/>
            <a:ext cx="1068499" cy="6095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67" y="1312156"/>
            <a:ext cx="4241336" cy="49409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51476" y="1312156"/>
            <a:ext cx="2861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Ход штока клапана</a:t>
            </a:r>
            <a:r>
              <a:rPr lang="en-US" dirty="0"/>
              <a:t> </a:t>
            </a:r>
            <a:r>
              <a:rPr lang="en-US" dirty="0" smtClean="0"/>
              <a:t>– 60 </a:t>
            </a:r>
            <a:r>
              <a:rPr lang="ru-RU" dirty="0" smtClean="0"/>
              <a:t>мм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03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2334</TotalTime>
  <Words>777</Words>
  <Application>Microsoft Office PowerPoint</Application>
  <PresentationFormat>Широкоэкранный</PresentationFormat>
  <Paragraphs>201</Paragraphs>
  <Slides>16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Symbol</vt:lpstr>
      <vt:lpstr>Tahoma</vt:lpstr>
      <vt:lpstr>Тема Office</vt:lpstr>
      <vt:lpstr>Автономный клапан-отсекатель  управляемый с устья по гидроакустическому каналу.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Технолония добычи нефти из малодебитных скважин</dc:title>
  <dc:creator>Evgeniy Gorshkov</dc:creator>
  <cp:lastModifiedBy>Evgeniy Gorshkov</cp:lastModifiedBy>
  <cp:revision>222</cp:revision>
  <dcterms:created xsi:type="dcterms:W3CDTF">2021-02-01T13:32:41Z</dcterms:created>
  <dcterms:modified xsi:type="dcterms:W3CDTF">2021-05-16T17:15:34Z</dcterms:modified>
</cp:coreProperties>
</file>