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0" r:id="rId3"/>
    <p:sldId id="258" r:id="rId4"/>
    <p:sldId id="272" r:id="rId5"/>
    <p:sldId id="273" r:id="rId6"/>
    <p:sldId id="264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87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5606-4DF7-4FB1-BE07-E3415FE25D0C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1F2B8-1C66-44C5-B711-4F71A8E6C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15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44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670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48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5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4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3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1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1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69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8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206B3-5126-45CD-860A-28C44BA675CE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70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8225" y="2166659"/>
            <a:ext cx="10211344" cy="1714794"/>
          </a:xfrm>
        </p:spPr>
        <p:txBody>
          <a:bodyPr anchor="ctr">
            <a:noAutofit/>
          </a:bodyPr>
          <a:lstStyle/>
          <a:p>
            <a:r>
              <a:rPr lang="ru-RU" sz="4500" dirty="0" smtClean="0"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Роторный </a:t>
            </a:r>
            <a:r>
              <a:rPr lang="ru-RU" sz="4500" dirty="0" smtClean="0"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вихревой </a:t>
            </a: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нагреватель </a:t>
            </a: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пластовой жидкости нефтяных скважин</a:t>
            </a:r>
            <a:endParaRPr lang="ru-RU" sz="4500" dirty="0">
              <a:latin typeface="+mn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392091"/>
            <a:ext cx="9144000" cy="33745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ООО «Экспериментальный Завод Павловский»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Изображение 1"/>
          <p:cNvPicPr/>
          <p:nvPr/>
        </p:nvPicPr>
        <p:blipFill>
          <a:blip r:embed="rId4"/>
          <a:stretch>
            <a:fillRect/>
          </a:stretch>
        </p:blipFill>
        <p:spPr>
          <a:xfrm>
            <a:off x="440327" y="274547"/>
            <a:ext cx="1409700" cy="111569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0" name="Рисунок 9" descr="C:\Users\gorsh\AppData\Local\Microsoft\Windows\INetCache\Content.Word\Магнитные системы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794" y="274547"/>
            <a:ext cx="971550" cy="971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919820" y="4384449"/>
            <a:ext cx="64389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19895" y="4588557"/>
            <a:ext cx="5238750" cy="9525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19820" y="1893237"/>
            <a:ext cx="64389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519895" y="1673021"/>
            <a:ext cx="5238750" cy="9525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9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НАЗНАЧЕНИЕ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31" y="3369234"/>
            <a:ext cx="5291074" cy="225073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369234"/>
            <a:ext cx="3288323" cy="224591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/>
          <p:cNvSpPr txBox="1"/>
          <p:nvPr/>
        </p:nvSpPr>
        <p:spPr>
          <a:xfrm>
            <a:off x="838200" y="1213893"/>
            <a:ext cx="10604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Основное назначение</a:t>
            </a:r>
            <a:r>
              <a:rPr lang="ru-RU" dirty="0" smtClean="0"/>
              <a:t> – снижение </a:t>
            </a:r>
            <a:r>
              <a:rPr lang="ru-RU" dirty="0" err="1" smtClean="0"/>
              <a:t>асфальтосмолопарафиновых</a:t>
            </a:r>
            <a:r>
              <a:rPr lang="ru-RU" dirty="0" smtClean="0"/>
              <a:t> (далее АСПО) отложений внутри глубинно-насосного оборудования (далее ГНО).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2052276"/>
            <a:ext cx="10604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Перспективное назначение</a:t>
            </a:r>
            <a:r>
              <a:rPr lang="ru-RU" dirty="0" smtClean="0"/>
              <a:t> – организация газлифта за счет внедрения в локальную область скважины тепловой энергии мощностью до 15-20 кВт.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43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135557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278040"/>
            <a:ext cx="10515600" cy="133882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ТИПОВЫЕ ТЕХНОЛОГИИ НАГРЕВА ПЛАСТОВОЙ ЖИДКОСТИ СКВАЖИНЫ. ТЕХНОЛОГИЧЕСКИЕ ОГРАНИЧЕНИЯ.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402273"/>
              </p:ext>
            </p:extLst>
          </p:nvPr>
        </p:nvGraphicFramePr>
        <p:xfrm>
          <a:off x="838200" y="2054378"/>
          <a:ext cx="10515600" cy="308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325"/>
                <a:gridCol w="737027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технологии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Технологические ограничения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ТЭН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600" dirty="0" smtClean="0"/>
                        <a:t>осаждение на поверхности нагрева тяжелых углеводородов</a:t>
                      </a:r>
                      <a:r>
                        <a:rPr lang="en-US" sz="1600" dirty="0" smtClean="0"/>
                        <a:t>;</a:t>
                      </a:r>
                      <a:endParaRPr lang="ru-RU" sz="1600" dirty="0" smtClean="0"/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600" dirty="0" smtClean="0"/>
                        <a:t>высокое потребление электроэнергии</a:t>
                      </a:r>
                      <a:r>
                        <a:rPr lang="en-US" sz="1600" dirty="0" smtClean="0"/>
                        <a:t>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600" dirty="0" smtClean="0"/>
                        <a:t>низкий</a:t>
                      </a:r>
                      <a:r>
                        <a:rPr lang="ru-RU" sz="1600" baseline="0" dirty="0" smtClean="0"/>
                        <a:t> срок службы нагревательных элементов.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Греющий кабель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  <a:tabLst/>
                      </a:pPr>
                      <a:r>
                        <a:rPr lang="ru-RU" sz="1600" baseline="0" dirty="0" smtClean="0"/>
                        <a:t>расположение внутри НКТ снижает внутреннее проходное сечение</a:t>
                      </a:r>
                      <a:r>
                        <a:rPr lang="en-US" sz="1600" baseline="0" dirty="0" smtClean="0"/>
                        <a:t>;</a:t>
                      </a:r>
                    </a:p>
                    <a:p>
                      <a:pPr marL="285750" indent="-285750" algn="just">
                        <a:buFontTx/>
                        <a:buChar char="-"/>
                        <a:tabLst/>
                      </a:pPr>
                      <a:r>
                        <a:rPr lang="ru-RU" sz="1600" baseline="0" dirty="0" smtClean="0"/>
                        <a:t>низкий КПД из-за сравнительно высокого значения теплового сопротивления изоляции.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Индукционный нагреватель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малое проходное сечение</a:t>
                      </a:r>
                      <a:r>
                        <a:rPr lang="en-US" sz="1600" dirty="0" smtClean="0"/>
                        <a:t>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низкая</a:t>
                      </a:r>
                      <a:r>
                        <a:rPr lang="ru-RU" sz="1600" baseline="0" dirty="0" smtClean="0"/>
                        <a:t> частота индуцируемых токов</a:t>
                      </a:r>
                      <a:r>
                        <a:rPr lang="en-US" sz="1600" baseline="0" dirty="0" smtClean="0"/>
                        <a:t>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aseline="0" dirty="0" smtClean="0"/>
                        <a:t>при увеличении частоты индуцируемых токов резко возрастают потери в питающем кабеле.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32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ПРЕДЛАГАЕМОЕ ТЕХНИЧЕСКОЕ РЕШЕНИЕ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1177" y="904440"/>
            <a:ext cx="6283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Роторный вихревой нагреватель (РВН).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00878" y="1527629"/>
            <a:ext cx="7442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/>
              <a:t>Принцип действия</a:t>
            </a:r>
            <a:endParaRPr lang="ru-RU" sz="1700" dirty="0"/>
          </a:p>
          <a:p>
            <a:pPr algn="just"/>
            <a:r>
              <a:rPr lang="ru-RU" sz="1700" dirty="0" smtClean="0"/>
              <a:t>Вал многополюсного ротора на постоянных магнитах РВН соединяется с валом ПЭД. Вращение ротора с постоянными магнитами относительно встроенного в РВН </a:t>
            </a:r>
            <a:r>
              <a:rPr lang="ru-RU" sz="1700" dirty="0" err="1" smtClean="0"/>
              <a:t>токопроводного</a:t>
            </a:r>
            <a:r>
              <a:rPr lang="ru-RU" sz="1700" dirty="0" smtClean="0"/>
              <a:t> стакана вызывает разогрев последнего вихревыми токами. Пластовая жидкость нагревается, проходя по рабочему зазору вдоль </a:t>
            </a:r>
            <a:r>
              <a:rPr lang="ru-RU" sz="1700" dirty="0" err="1" smtClean="0"/>
              <a:t>токопроводного</a:t>
            </a:r>
            <a:r>
              <a:rPr lang="ru-RU" sz="1700" dirty="0" smtClean="0"/>
              <a:t> стакана.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8" y="1135272"/>
            <a:ext cx="2524695" cy="53460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00878" y="3466621"/>
            <a:ext cx="74421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/>
              <a:t>Отличительные особенности</a:t>
            </a:r>
            <a:endParaRPr lang="ru-RU" sz="1700" dirty="0"/>
          </a:p>
          <a:p>
            <a:pPr marL="285750" indent="-285750" algn="just">
              <a:buFontTx/>
              <a:buChar char="-"/>
            </a:pPr>
            <a:r>
              <a:rPr lang="ru-RU" sz="1700" dirty="0"/>
              <a:t>п</a:t>
            </a:r>
            <a:r>
              <a:rPr lang="ru-RU" sz="1700" dirty="0" smtClean="0"/>
              <a:t>итание ПЭД осуществляется токами низкой частоты, что снижает потери</a:t>
            </a:r>
            <a:r>
              <a:rPr lang="en-US" sz="1700" dirty="0" smtClean="0"/>
              <a:t>;</a:t>
            </a:r>
            <a:endParaRPr lang="ru-RU" sz="1700" dirty="0" smtClean="0"/>
          </a:p>
          <a:p>
            <a:pPr marL="285750" indent="-285750" algn="just">
              <a:buFontTx/>
              <a:buChar char="-"/>
            </a:pPr>
            <a:r>
              <a:rPr lang="ru-RU" sz="1700" dirty="0"/>
              <a:t>н</a:t>
            </a:r>
            <a:r>
              <a:rPr lang="ru-RU" sz="1700" dirty="0" smtClean="0"/>
              <a:t>агрев </a:t>
            </a:r>
            <a:r>
              <a:rPr lang="ru-RU" sz="1700" dirty="0" err="1" smtClean="0"/>
              <a:t>токопроводного</a:t>
            </a:r>
            <a:r>
              <a:rPr lang="ru-RU" sz="1700" dirty="0" smtClean="0"/>
              <a:t> стакана осуществляется токами высокой частоты</a:t>
            </a:r>
            <a:r>
              <a:rPr lang="en-US" sz="1700" dirty="0" smtClean="0"/>
              <a:t>, </a:t>
            </a:r>
            <a:r>
              <a:rPr lang="ru-RU" sz="1700" dirty="0" smtClean="0"/>
              <a:t>что квадратично увеличивает его температуру</a:t>
            </a:r>
            <a:r>
              <a:rPr lang="en-US" sz="1700" dirty="0" smtClean="0"/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700" dirty="0" smtClean="0"/>
              <a:t>в рабочем зазоре осуществляется полный тепловой контакт пластовой жидкости с нагревательным элементом</a:t>
            </a:r>
            <a:r>
              <a:rPr lang="en-US" sz="1700" dirty="0" smtClean="0"/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700" dirty="0"/>
              <a:t>о</a:t>
            </a:r>
            <a:r>
              <a:rPr lang="ru-RU" sz="1700" dirty="0" smtClean="0"/>
              <a:t>ригинальная магнитная система обеспечивает большое проходное сечение РВН</a:t>
            </a:r>
            <a:r>
              <a:rPr lang="en-US" sz="1700" dirty="0" smtClean="0"/>
              <a:t>;</a:t>
            </a:r>
            <a:endParaRPr lang="ru-RU" sz="1700" dirty="0" smtClean="0"/>
          </a:p>
          <a:p>
            <a:pPr marL="285750" indent="-285750" algn="just">
              <a:buFontTx/>
              <a:buChar char="-"/>
            </a:pPr>
            <a:r>
              <a:rPr lang="ru-RU" sz="1700" dirty="0" smtClean="0"/>
              <a:t>происходит снижение температуры </a:t>
            </a:r>
            <a:r>
              <a:rPr lang="ru-RU" sz="1700" dirty="0" err="1" smtClean="0"/>
              <a:t>парафинизации</a:t>
            </a:r>
            <a:r>
              <a:rPr lang="ru-RU" sz="1700" dirty="0" smtClean="0"/>
              <a:t> пластовой жидкости под воздействием магнитных полей с высоким значени</a:t>
            </a:r>
            <a:r>
              <a:rPr lang="ru-RU" sz="1700" dirty="0"/>
              <a:t>е</a:t>
            </a:r>
            <a:r>
              <a:rPr lang="ru-RU" sz="1700" dirty="0" smtClean="0"/>
              <a:t>м индукции</a:t>
            </a:r>
            <a:r>
              <a:rPr lang="en-US" sz="1700" dirty="0"/>
              <a:t>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10483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88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КОНСТРУКЦИЯ РВН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925" y="1139845"/>
            <a:ext cx="8739611" cy="52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6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3"/>
            <a:ext cx="10528662" cy="52878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</a:t>
            </a:r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ХАРАКТЕРИСТИКИ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027202"/>
              </p:ext>
            </p:extLst>
          </p:nvPr>
        </p:nvGraphicFramePr>
        <p:xfrm>
          <a:off x="2002267" y="1227590"/>
          <a:ext cx="8653662" cy="5238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508">
                  <a:extLst>
                    <a:ext uri="{9D8B030D-6E8A-4147-A177-3AD203B41FA5}">
                      <a16:colId xmlns="" xmlns:a16="http://schemas.microsoft.com/office/drawing/2014/main" val="2046127509"/>
                    </a:ext>
                  </a:extLst>
                </a:gridCol>
                <a:gridCol w="6072158">
                  <a:extLst>
                    <a:ext uri="{9D8B030D-6E8A-4147-A177-3AD203B41FA5}">
                      <a16:colId xmlns="" xmlns:a16="http://schemas.microsoft.com/office/drawing/2014/main" val="3965562445"/>
                    </a:ext>
                  </a:extLst>
                </a:gridCol>
                <a:gridCol w="717372">
                  <a:extLst>
                    <a:ext uri="{9D8B030D-6E8A-4147-A177-3AD203B41FA5}">
                      <a16:colId xmlns="" xmlns:a16="http://schemas.microsoft.com/office/drawing/2014/main" val="1788472744"/>
                    </a:ext>
                  </a:extLst>
                </a:gridCol>
                <a:gridCol w="1295624">
                  <a:extLst>
                    <a:ext uri="{9D8B030D-6E8A-4147-A177-3AD203B41FA5}">
                      <a16:colId xmlns="" xmlns:a16="http://schemas.microsoft.com/office/drawing/2014/main" val="3713293850"/>
                    </a:ext>
                  </a:extLst>
                </a:gridCol>
              </a:tblGrid>
              <a:tr h="4718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Наименование параметра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Ед. изм.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Значение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1507703924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Проходное сечение нагревателя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кв. см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41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4036394273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Эквивалент проходного сечения в виде внутреннего диаметра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мм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3336805063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Наружный диаметр нагревателя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мм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1192715196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Температура </a:t>
                      </a:r>
                      <a:r>
                        <a:rPr lang="ru-RU" sz="1400" u="none" strike="noStrike" dirty="0">
                          <a:effectLst/>
                        </a:rPr>
                        <a:t>поверхности корпуса </a:t>
                      </a:r>
                      <a:r>
                        <a:rPr lang="ru-RU" sz="1400" u="none" strike="noStrike" dirty="0" smtClean="0">
                          <a:effectLst/>
                        </a:rPr>
                        <a:t>РВН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dirty="0" smtClean="0"/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3810288890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Температура поверхности </a:t>
                      </a:r>
                      <a:r>
                        <a:rPr lang="ru-RU" sz="1400" u="none" strike="noStrike" dirty="0" smtClean="0">
                          <a:effectLst/>
                        </a:rPr>
                        <a:t>нагревательного элемента (без пластовой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жидкости</a:t>
                      </a:r>
                      <a:r>
                        <a:rPr lang="ru-RU" sz="1400" u="none" strike="noStrike" dirty="0" smtClean="0">
                          <a:effectLst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dirty="0"/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до </a:t>
                      </a:r>
                      <a:r>
                        <a:rPr lang="ru-RU" sz="1400" u="none" strike="noStrike" dirty="0" smtClean="0">
                          <a:effectLst/>
                        </a:rPr>
                        <a:t>320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1638980102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Мощность нагрева одиночного модуля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кВт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3893456219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Активная длина нагревательного элемента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мм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500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1127178344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Длина модуля РВН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мм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880,5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296765053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Номинальные обороты ротора РВН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об/мин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1500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2078441822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Температура нагрева - разница на входе и </a:t>
                      </a:r>
                      <a:r>
                        <a:rPr lang="ru-RU" sz="1400" u="none" strike="noStrike" dirty="0" smtClean="0">
                          <a:effectLst/>
                        </a:rPr>
                        <a:t>выходе РВН при </a:t>
                      </a:r>
                      <a:r>
                        <a:rPr lang="ru-RU" sz="1400" u="none" strike="noStrike" dirty="0">
                          <a:effectLst/>
                        </a:rPr>
                        <a:t>диапазоне температур </a:t>
                      </a:r>
                      <a:r>
                        <a:rPr lang="ru-RU" sz="1400" u="none" strike="noStrike" dirty="0" smtClean="0">
                          <a:effectLst/>
                        </a:rPr>
                        <a:t>пластовой жидкости - </a:t>
                      </a:r>
                      <a:r>
                        <a:rPr lang="ru-RU" sz="1400" u="none" strike="noStrike" dirty="0">
                          <a:effectLst/>
                        </a:rPr>
                        <a:t>15 – 50 </a:t>
                      </a:r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6980038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10.1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- при дебите 15 куб. </a:t>
                      </a:r>
                      <a:r>
                        <a:rPr lang="ru-RU" sz="1400" u="none" strike="noStrike" dirty="0" smtClean="0">
                          <a:effectLst/>
                        </a:rPr>
                        <a:t>м./сутки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dirty="0"/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2178328336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10.2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- при дебите 25 куб. м./сутки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dirty="0"/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246122583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10.3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- при дебите 50 куб. м./сутки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dirty="0"/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1106426344"/>
                  </a:ext>
                </a:extLst>
              </a:tr>
              <a:tr h="327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Невозвратное снижение вязкости нефти (в зависимости от типа нефти)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20 - 70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551348525"/>
                  </a:ext>
                </a:extLst>
              </a:tr>
              <a:tr h="3081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Невозвратное снижение температуры выделения парафина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effectLst/>
                        </a:rPr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10 - 30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="" xmlns:a16="http://schemas.microsoft.com/office/drawing/2014/main" val="3187447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89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75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0784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УСТАНОВКА С РВН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665771"/>
            <a:ext cx="3918433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УСТАНОВКА УЭЦН С РВН ДЛЯ СНИЖЕНИЯ ОТЛОЖЕНИЙ АСПО</a:t>
            </a:r>
          </a:p>
          <a:p>
            <a:pPr marL="342900" indent="-342900" algn="just">
              <a:buAutoNum type="arabicPeriod"/>
            </a:pPr>
            <a:endParaRPr lang="ru-RU" dirty="0"/>
          </a:p>
          <a:p>
            <a:pPr marL="342900" indent="-342900" algn="just">
              <a:buAutoNum type="arabicPeriod"/>
            </a:pPr>
            <a:r>
              <a:rPr lang="ru-RU" sz="1600" dirty="0" smtClean="0"/>
              <a:t>Устьевая </a:t>
            </a:r>
            <a:r>
              <a:rPr lang="ru-RU" sz="1600" dirty="0" smtClean="0"/>
              <a:t>арматура скважины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Система управления установки электрического центробежного насоса (СУ УЭЦН) 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Сливной клапан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Динамический уровень скважины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Обратный клапан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Кабель КПБП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Роторный </a:t>
            </a:r>
            <a:r>
              <a:rPr lang="ru-RU" sz="1600" dirty="0" smtClean="0"/>
              <a:t>вихревой </a:t>
            </a:r>
            <a:r>
              <a:rPr lang="ru-RU" sz="1600" dirty="0" smtClean="0"/>
              <a:t>нагреватель (</a:t>
            </a:r>
            <a:r>
              <a:rPr lang="ru-RU" sz="1600" dirty="0" smtClean="0"/>
              <a:t>РВН</a:t>
            </a:r>
            <a:r>
              <a:rPr lang="ru-RU" sz="1600" dirty="0" smtClean="0"/>
              <a:t>)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Электрический центробежный насос (ЭЦН)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Звено </a:t>
            </a:r>
            <a:r>
              <a:rPr lang="ru-RU" sz="1600" dirty="0" err="1" smtClean="0"/>
              <a:t>гидрозащиты</a:t>
            </a:r>
            <a:endParaRPr lang="ru-RU" sz="1600" dirty="0" smtClean="0"/>
          </a:p>
          <a:p>
            <a:pPr marL="342900" indent="-342900" algn="just">
              <a:buAutoNum type="arabicPeriod"/>
            </a:pPr>
            <a:r>
              <a:rPr lang="ru-RU" sz="1600" dirty="0" smtClean="0"/>
              <a:t>Погружной электродвигатель (ПЭД)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557127" y="1665704"/>
            <a:ext cx="388593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УСТАНОВКА С РВН ДЛЯ ОРГАНИЗАЦИИ ГАЗЛИФТА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sz="1600" dirty="0" smtClean="0"/>
              <a:t>1.     Устьевая </a:t>
            </a:r>
            <a:r>
              <a:rPr lang="ru-RU" sz="1600" dirty="0" smtClean="0"/>
              <a:t>арматура </a:t>
            </a:r>
            <a:r>
              <a:rPr lang="ru-RU" sz="1600" dirty="0" smtClean="0"/>
              <a:t>скважины</a:t>
            </a:r>
          </a:p>
          <a:p>
            <a:r>
              <a:rPr lang="ru-RU" sz="1600" dirty="0" smtClean="0"/>
              <a:t>2.     Система управления ПЭД </a:t>
            </a:r>
            <a:r>
              <a:rPr lang="ru-RU" sz="1600" dirty="0"/>
              <a:t>(</a:t>
            </a:r>
            <a:r>
              <a:rPr lang="ru-RU" sz="1600" dirty="0" smtClean="0"/>
              <a:t>СУ ПЭД)*</a:t>
            </a:r>
          </a:p>
          <a:p>
            <a:pPr algn="just"/>
            <a:r>
              <a:rPr lang="ru-RU" sz="1600" dirty="0" smtClean="0"/>
              <a:t>6</a:t>
            </a:r>
            <a:r>
              <a:rPr lang="ru-RU" sz="1600" dirty="0"/>
              <a:t>. </a:t>
            </a:r>
            <a:r>
              <a:rPr lang="ru-RU" sz="1600" dirty="0" smtClean="0"/>
              <a:t>   Кабель </a:t>
            </a:r>
            <a:r>
              <a:rPr lang="ru-RU" sz="1600" dirty="0"/>
              <a:t>КПБП</a:t>
            </a:r>
          </a:p>
          <a:p>
            <a:pPr algn="just"/>
            <a:r>
              <a:rPr lang="ru-RU" sz="1600" dirty="0"/>
              <a:t>7. </a:t>
            </a:r>
            <a:r>
              <a:rPr lang="ru-RU" sz="1600" dirty="0" smtClean="0"/>
              <a:t>   Роторный </a:t>
            </a:r>
            <a:r>
              <a:rPr lang="ru-RU" sz="1600" dirty="0"/>
              <a:t>вихревой нагреватель (РВН)</a:t>
            </a:r>
          </a:p>
          <a:p>
            <a:pPr algn="just"/>
            <a:r>
              <a:rPr lang="ru-RU" sz="1600" dirty="0"/>
              <a:t>9. </a:t>
            </a:r>
            <a:r>
              <a:rPr lang="ru-RU" sz="1600" dirty="0" smtClean="0"/>
              <a:t>   Звено </a:t>
            </a:r>
            <a:r>
              <a:rPr lang="ru-RU" sz="1600" dirty="0" err="1"/>
              <a:t>гидрозащиты</a:t>
            </a:r>
            <a:endParaRPr lang="ru-RU" sz="1600" dirty="0"/>
          </a:p>
          <a:p>
            <a:pPr algn="just"/>
            <a:r>
              <a:rPr lang="ru-RU" sz="1600" dirty="0"/>
              <a:t>10. </a:t>
            </a:r>
            <a:r>
              <a:rPr lang="ru-RU" sz="1600" dirty="0" smtClean="0"/>
              <a:t> Погружной </a:t>
            </a:r>
            <a:r>
              <a:rPr lang="ru-RU" sz="1600" dirty="0"/>
              <a:t>электродвигатель (ПЭД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67" y="1249682"/>
            <a:ext cx="3744357" cy="57686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7127" y="4290040"/>
            <a:ext cx="4158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* Возможно питание ПЭД осуществлять от 3-х фазной сети 50 Гц без станции управления.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637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1738</TotalTime>
  <Words>520</Words>
  <Application>Microsoft Office PowerPoint</Application>
  <PresentationFormat>Широкоэкранный</PresentationFormat>
  <Paragraphs>119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Times New Roman</vt:lpstr>
      <vt:lpstr>Тема Office</vt:lpstr>
      <vt:lpstr>Роторный вихревой нагреватель пластовой жидкости нефтяных скважин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Технолония добычи нефти из малодебитных скважин</dc:title>
  <dc:creator>Evgeniy Gorshkov</dc:creator>
  <cp:lastModifiedBy>Evgeniy Gorshkov</cp:lastModifiedBy>
  <cp:revision>216</cp:revision>
  <dcterms:created xsi:type="dcterms:W3CDTF">2021-02-01T13:32:41Z</dcterms:created>
  <dcterms:modified xsi:type="dcterms:W3CDTF">2021-05-16T21:37:17Z</dcterms:modified>
</cp:coreProperties>
</file>